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2" r:id="rId6"/>
    <p:sldId id="282" r:id="rId7"/>
    <p:sldId id="289" r:id="rId8"/>
    <p:sldId id="283" r:id="rId9"/>
    <p:sldId id="290" r:id="rId10"/>
    <p:sldId id="284" r:id="rId11"/>
    <p:sldId id="291" r:id="rId12"/>
    <p:sldId id="269" r:id="rId13"/>
    <p:sldId id="287" r:id="rId14"/>
    <p:sldId id="295" r:id="rId15"/>
    <p:sldId id="272" r:id="rId16"/>
    <p:sldId id="274" r:id="rId17"/>
    <p:sldId id="277" r:id="rId18"/>
    <p:sldId id="292" r:id="rId19"/>
    <p:sldId id="293" r:id="rId20"/>
    <p:sldId id="294" r:id="rId21"/>
    <p:sldId id="299" r:id="rId22"/>
    <p:sldId id="300" r:id="rId23"/>
    <p:sldId id="302" r:id="rId24"/>
    <p:sldId id="296" r:id="rId25"/>
    <p:sldId id="278" r:id="rId26"/>
    <p:sldId id="279" r:id="rId27"/>
    <p:sldId id="298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8"/>
    <p:penClr>
      <a:srgbClr val="FF0000"/>
    </p:penClr>
  </p:showPr>
  <p:clrMru>
    <a:srgbClr val="FF33CC"/>
    <a:srgbClr val="143E60"/>
    <a:srgbClr val="6600FF"/>
    <a:srgbClr val="FF00FF"/>
    <a:srgbClr val="FD73ED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E659F9B-3625-4283-A883-782781B0A65A}" type="datetimeFigureOut">
              <a:rPr lang="ru-RU"/>
              <a:pPr>
                <a:defRPr/>
              </a:pPr>
              <a:t>28.01.2017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F35CEF9-4BB6-4D48-9FD9-1D00171EC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882B9-E3ED-411E-98C9-CC7B07A2FAC9}" type="datetime1">
              <a:rPr lang="ru-RU"/>
              <a:pPr>
                <a:defRPr/>
              </a:pPr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9A32E-A4EB-46E6-8B8F-C685FAA37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A300B-7013-49BF-8192-687706525F30}" type="datetime1">
              <a:rPr lang="ru-RU"/>
              <a:pPr>
                <a:defRPr/>
              </a:pPr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98C01-DC1B-4E49-B3A5-67AB5C9A4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05CF1-504D-4F25-8AA0-42C4D203E4D5}" type="datetime1">
              <a:rPr lang="ru-RU"/>
              <a:pPr>
                <a:defRPr/>
              </a:pPr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F98A1-180A-4DC5-B629-08A533DF3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1C904-F7D4-46A6-82D6-8D8DCF82D2B2}" type="datetime1">
              <a:rPr lang="ru-RU"/>
              <a:pPr>
                <a:defRPr/>
              </a:pPr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FDF20-24AA-43D6-8734-0BF435713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9C31D-EC12-45F0-985C-50DA56FBB415}" type="datetime1">
              <a:rPr lang="ru-RU"/>
              <a:pPr>
                <a:defRPr/>
              </a:pPr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42A5E-37C4-4270-9402-6861DBAF2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D7B84-3FC5-4180-8A8F-2FF156091923}" type="datetime1">
              <a:rPr lang="ru-RU"/>
              <a:pPr>
                <a:defRPr/>
              </a:pPr>
              <a:t>28.01.2017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12F3C-D179-4901-8375-C9CAB32F3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59FC1-2099-4C40-9A21-54C697643515}" type="datetime1">
              <a:rPr lang="ru-RU"/>
              <a:pPr>
                <a:defRPr/>
              </a:pPr>
              <a:t>28.01.2017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6E633-51AE-435E-A2FD-562B450BA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A57CB-0F52-45DE-9B5E-F18FA49C1B13}" type="datetime1">
              <a:rPr lang="ru-RU"/>
              <a:pPr>
                <a:defRPr/>
              </a:pPr>
              <a:t>28.01.2017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E216-293E-48A6-A5EF-74BFDB205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29591-B07C-409C-8AE7-0FFDAA0D2B9F}" type="datetime1">
              <a:rPr lang="ru-RU"/>
              <a:pPr>
                <a:defRPr/>
              </a:pPr>
              <a:t>28.01.2017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6FB9D-E64F-4927-AF60-F19C7E295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3D6A4-11E2-49E3-9852-D4B43BAFC575}" type="datetime1">
              <a:rPr lang="ru-RU"/>
              <a:pPr>
                <a:defRPr/>
              </a:pPr>
              <a:t>28.01.2017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4940-9226-49AD-86F4-9ED218638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D2369-55EC-447B-9266-8FBAAD10BA5C}" type="datetime1">
              <a:rPr lang="ru-RU"/>
              <a:pPr>
                <a:defRPr/>
              </a:pPr>
              <a:t>28.01.2017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93EAF-DCF4-4F9D-924C-D49B24DB6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55C116-EA0C-46B3-9760-EA83A97AE53A}" type="datetime1">
              <a:rPr lang="ru-RU"/>
              <a:pPr>
                <a:defRPr/>
              </a:pPr>
              <a:t>28.01.2017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7AA409-062D-498A-8C4C-DDBDD6EA2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8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89;&#1090;&#1103;\Desktop\malenkaya_strana_minus.mp3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89;&#1090;&#1103;\Desktop\malenkaya_strana_minus.mp3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780928"/>
            <a:ext cx="1224136" cy="74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861048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8143932" cy="3076394"/>
          </a:xfrm>
          <a:ln>
            <a:noFill/>
          </a:ln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Times New Roman" pitchFamily="18" charset="0"/>
              </a:rPr>
              <a:t>МУНИЦИПАЛЬНОЕ БЮДЖЕТНОЕ ДОШКОЛЬНОЕ ОБРАЗОВАТЕЛЬНОЕ УЧРЕЖДЕНИЕ ДЕТСКИЙ САД «КОЛОСОК»</a:t>
            </a:r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509120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4286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6167437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34063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85728"/>
            <a:ext cx="8286808" cy="6215106"/>
          </a:xfrm>
        </p:spPr>
        <p:txBody>
          <a:bodyPr rtlCol="0"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Тематические консультации</a:t>
            </a:r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Консультации близки к беседам, главное их отличие в том, что педагог, проводя консультацию, стремится дать родителям квалифицированный совет.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Консультации могут быть плановыми и неплановыми, индивидуальными и групповыми.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"Круглый стол" с родителями</a:t>
            </a: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 в нетрадиционной обстановке с обязательным участием воспитателей обсудить с родителями актуальные проблемы воспитания.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заседание "круглого стола" приглашаются родители, выразившие желание участвовать в обсуждении той или другой темы.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28572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31C904-F7D4-46A6-82D6-8D8DCF82D2B2}" type="datetime1">
              <a:rPr lang="ru-RU" smtClean="0"/>
              <a:pPr>
                <a:defRPr/>
              </a:pPr>
              <a:t>28.01.2017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FDF20-24AA-43D6-8734-0BF43571331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6" name="Рисунок 5" descr="C:\Users\Колосок\ФОТО\детсад\фото1 ПБ, летний пр.,\DSC013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875127" cy="596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085184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8143932" cy="1560806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6600FF"/>
                </a:solidFill>
              </a:rPr>
              <a:t>Игровые тренинги с родителями! </a:t>
            </a:r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44824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4286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557214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:\DSCN01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628800"/>
            <a:ext cx="42484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:\SDC135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356992"/>
            <a:ext cx="3874691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Открытые занятия с родителями!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31C904-F7D4-46A6-82D6-8D8DCF82D2B2}" type="datetime1">
              <a:rPr lang="ru-RU" smtClean="0"/>
              <a:pPr>
                <a:defRPr/>
              </a:pPr>
              <a:t>28.01.2017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FDF20-24AA-43D6-8734-0BF43571331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8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1214422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45224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653136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5373216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Колосок\ФОТО\ФОТО ВФ\в гостях у бабушки-загадушкиВФ\DSC02570.JPG"/>
          <p:cNvPicPr/>
          <p:nvPr/>
        </p:nvPicPr>
        <p:blipFill>
          <a:blip r:embed="rId3" cstate="print"/>
          <a:srcRect r="19772"/>
          <a:stretch>
            <a:fillRect/>
          </a:stretch>
        </p:blipFill>
        <p:spPr bwMode="auto">
          <a:xfrm>
            <a:off x="4932040" y="2276872"/>
            <a:ext cx="3960440" cy="374441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Рисунок 14" descr="H:\Копия (2) DSC024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24744"/>
            <a:ext cx="442812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26876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5013176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31C904-F7D4-46A6-82D6-8D8DCF82D2B2}" type="datetime1">
              <a:rPr lang="ru-RU" smtClean="0"/>
              <a:pPr>
                <a:defRPr/>
              </a:pPr>
              <a:t>28.01.2017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FDF20-24AA-43D6-8734-0BF43571331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6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88840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869160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933056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556792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5805264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Колосок\ФОТО\2015\День ДошкРаб2015\DSC_02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780928"/>
            <a:ext cx="4486752" cy="330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Колосок\ФОТО\детсад\фото с фотоаппарата\DSC0246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432048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sz="4800" b="1" i="1" u="sng" dirty="0" smtClean="0">
                <a:solidFill>
                  <a:srgbClr val="FF0000"/>
                </a:solidFill>
              </a:rPr>
              <a:t>Влияние семьи на развитие </a:t>
            </a:r>
            <a:r>
              <a:rPr lang="ru-RU" sz="4800" b="1" u="sng" dirty="0" smtClean="0">
                <a:solidFill>
                  <a:srgbClr val="FF0000"/>
                </a:solidFill>
              </a:rPr>
              <a:t>ребенка.</a:t>
            </a:r>
            <a:r>
              <a:rPr lang="ru-RU" sz="48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Семья для ребенка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место его рождения и основная среда обитания. Она определяет очень многое в жизни ребенка. Связь между родителями и детьми относится к наиболее сильным человеческим связям.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373216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214422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733256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5661248"/>
            <a:ext cx="857250" cy="83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785813" y="785795"/>
            <a:ext cx="7772400" cy="5357850"/>
          </a:xfrm>
        </p:spPr>
        <p:txBody>
          <a:bodyPr/>
          <a:lstStyle/>
          <a:p>
            <a:r>
              <a:rPr lang="ru-RU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Любовь родителей</a:t>
            </a:r>
            <a:r>
              <a:rPr lang="ru-RU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величайший и незаменимый источник духовного и эмоционального развития ребенка, его нравственных качеств, чувства уверенности в себе, позитивного восприятия мира.</a:t>
            </a:r>
            <a:r>
              <a:rPr lang="ru-RU" sz="48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</a:br>
            <a:endParaRPr lang="ru-RU" sz="4800" dirty="0" smtClean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5500688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4286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772816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48680"/>
            <a:ext cx="7416824" cy="1224136"/>
          </a:xfrm>
        </p:spPr>
        <p:txBody>
          <a:bodyPr rtlCol="0">
            <a:normAutofit fontScale="70000" lnSpcReduction="2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Что могут делать родители в детском саду: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FF00FF"/>
                </a:solidFill>
              </a:rPr>
              <a:t>показывать детям музыкальные сказки, истории</a:t>
            </a:r>
          </a:p>
          <a:p>
            <a:endParaRPr lang="ru-RU" b="1" dirty="0" smtClean="0">
              <a:solidFill>
                <a:srgbClr val="FF00FF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500702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484784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594928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556792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Колосок\ФОТО\детсад\фото с фотоаппарата\DSC02464.JPG"/>
          <p:cNvPicPr/>
          <p:nvPr/>
        </p:nvPicPr>
        <p:blipFill>
          <a:blip r:embed="rId4" cstate="print"/>
          <a:srcRect l="14517" t="24497" r="24002"/>
          <a:stretch>
            <a:fillRect/>
          </a:stretch>
        </p:blipFill>
        <p:spPr bwMode="auto">
          <a:xfrm>
            <a:off x="539552" y="2420888"/>
            <a:ext cx="352839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Колосок\ФОТО\детсад\фото с фотоаппарата\DSC02471.JPG"/>
          <p:cNvPicPr/>
          <p:nvPr/>
        </p:nvPicPr>
        <p:blipFill>
          <a:blip r:embed="rId5" cstate="print"/>
          <a:srcRect l="27737" t="25346" r="37257" b="34415"/>
          <a:stretch>
            <a:fillRect/>
          </a:stretch>
        </p:blipFill>
        <p:spPr bwMode="auto">
          <a:xfrm>
            <a:off x="4211960" y="2708920"/>
            <a:ext cx="3864581" cy="33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FF"/>
                </a:solidFill>
              </a:rPr>
              <a:t>- </a:t>
            </a:r>
            <a:br>
              <a:rPr lang="ru-RU" b="1" dirty="0" smtClean="0">
                <a:solidFill>
                  <a:srgbClr val="FF00FF"/>
                </a:solidFill>
              </a:rPr>
            </a:br>
            <a:r>
              <a:rPr lang="ru-RU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-изготовление нетрадиционных музыкальных инструментов</a:t>
            </a:r>
            <a:r>
              <a:rPr lang="ru-RU" b="1" dirty="0" smtClean="0">
                <a:solidFill>
                  <a:srgbClr val="FF00FF"/>
                </a:solidFill>
              </a:rPr>
              <a:t/>
            </a:r>
            <a:br>
              <a:rPr lang="ru-RU" b="1" dirty="0" smtClean="0">
                <a:solidFill>
                  <a:srgbClr val="FF00FF"/>
                </a:solidFill>
              </a:rPr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31C904-F7D4-46A6-82D6-8D8DCF82D2B2}" type="datetime1">
              <a:rPr lang="ru-RU" smtClean="0"/>
              <a:pPr>
                <a:defRPr/>
              </a:pPr>
              <a:t>28.01.2017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FDF20-24AA-43D6-8734-0BF43571331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6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594928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44824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196752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301208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Колосок\Desktop\Новая папка\DSC0537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72816"/>
            <a:ext cx="410445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Колосок\Desktop\Новая папка\DSC05378.JPG"/>
          <p:cNvPicPr/>
          <p:nvPr/>
        </p:nvPicPr>
        <p:blipFill>
          <a:blip r:embed="rId5" cstate="print"/>
          <a:srcRect l="5192"/>
          <a:stretch>
            <a:fillRect/>
          </a:stretch>
        </p:blipFill>
        <p:spPr bwMode="auto">
          <a:xfrm>
            <a:off x="4788024" y="2492896"/>
            <a:ext cx="3921434" cy="356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572149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FF"/>
                </a:solidFill>
              </a:rPr>
              <a:t>- участвовать в праздниках </a:t>
            </a:r>
            <a:r>
              <a:rPr lang="ru-RU" sz="2800" i="1" dirty="0" smtClean="0">
                <a:solidFill>
                  <a:srgbClr val="FF00FF"/>
                </a:solidFill>
              </a:rPr>
              <a:t>(например, к празднику «День матери» принести альбомы, семейные реликвии, рассказать детям о себе, своей семье и т. д.)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31C904-F7D4-46A6-82D6-8D8DCF82D2B2}" type="datetime1">
              <a:rPr lang="ru-RU" smtClean="0"/>
              <a:pPr>
                <a:defRPr/>
              </a:pPr>
              <a:t>28.01.2017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FDF20-24AA-43D6-8734-0BF43571331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6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408" y="594928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844824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4077072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916832"/>
            <a:ext cx="746940" cy="97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517232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F:\DSC021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420888"/>
            <a:ext cx="5767171" cy="387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48430" cy="4511994"/>
          </a:xfrm>
          <a:ln w="38100">
            <a:solidFill>
              <a:srgbClr val="FFFF00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«Тонкость ощущения человека, эмоциональная восприимчивость, впечатлительность, чуткость, сопереживание, проникновение в духовный мир другого человека – всё это постигается прежде всего в семье»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В.А. Сухомлинский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C2A343-463E-43A5-BCA1-1B0C5B6DF092}" type="datetime1">
              <a:rPr lang="ru-RU"/>
              <a:pPr>
                <a:defRPr/>
              </a:pPr>
              <a:t>28.01.2017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91864-D66B-4EA5-A53C-EE466659ED52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7" name="malenkaya_strana_minus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Настя\Desktop\для презинтации\35596_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933055"/>
            <a:ext cx="2344288" cy="2798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23528" y="3429000"/>
            <a:ext cx="84296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Рисунок 1" descr="http://30astr-mdou63.caduk.ru/images/backgrounds_10003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429000"/>
            <a:ext cx="1438275" cy="7239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181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" descr="http://30astr-mdou63.caduk.ru/images/backgrounds_10003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928802"/>
            <a:ext cx="1438275" cy="723900"/>
          </a:xfrm>
          <a:prstGeom prst="rect">
            <a:avLst/>
          </a:prstGeom>
          <a:noFill/>
        </p:spPr>
      </p:pic>
      <p:pic>
        <p:nvPicPr>
          <p:cNvPr id="15" name="Рисунок 1" descr="http://30astr-mdou63.caduk.ru/images/backgrounds_10003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1857364"/>
            <a:ext cx="1438275" cy="723900"/>
          </a:xfrm>
          <a:prstGeom prst="rect">
            <a:avLst/>
          </a:prstGeom>
          <a:noFill/>
        </p:spPr>
      </p:pic>
      <p:pic>
        <p:nvPicPr>
          <p:cNvPr id="16" name="Рисунок 1" descr="http://30astr-mdou63.caduk.ru/images/backgrounds_10003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5286388"/>
            <a:ext cx="1438275" cy="723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4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649491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А на носу уже и праздник.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Готовиться к нему пора.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Костюмы шить, писать сценарий,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Ждет этот праздник детвора!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31C904-F7D4-46A6-82D6-8D8DCF82D2B2}" type="datetime1">
              <a:rPr lang="ru-RU" smtClean="0"/>
              <a:pPr>
                <a:defRPr/>
              </a:pPr>
              <a:t>28.01.2017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FDF20-24AA-43D6-8734-0BF435713317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6" name="Рисунок 5" descr="F:\DSC02155.JPG"/>
          <p:cNvPicPr/>
          <p:nvPr/>
        </p:nvPicPr>
        <p:blipFill>
          <a:blip r:embed="rId2" cstate="print"/>
          <a:srcRect r="14830"/>
          <a:stretch>
            <a:fillRect/>
          </a:stretch>
        </p:blipFill>
        <p:spPr bwMode="auto">
          <a:xfrm>
            <a:off x="1475656" y="2564904"/>
            <a:ext cx="518457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20688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234888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877272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4941168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852936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31C904-F7D4-46A6-82D6-8D8DCF82D2B2}" type="datetime1">
              <a:rPr lang="ru-RU" smtClean="0"/>
              <a:pPr>
                <a:defRPr/>
              </a:pPr>
              <a:t>28.01.2017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FDF20-24AA-43D6-8734-0BF43571331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6" name="Содержимое 5" descr="I:\Данные\презентация Е.И\колядки 2017\DSC0527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212976"/>
            <a:ext cx="3820807" cy="323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:\Данные\презентация Е.И\колядки 2017\DSC05284.JPG"/>
          <p:cNvPicPr/>
          <p:nvPr/>
        </p:nvPicPr>
        <p:blipFill>
          <a:blip r:embed="rId3" cstate="print"/>
          <a:srcRect t="30769" r="28808"/>
          <a:stretch>
            <a:fillRect/>
          </a:stretch>
        </p:blipFill>
        <p:spPr bwMode="auto">
          <a:xfrm>
            <a:off x="467544" y="1556792"/>
            <a:ext cx="468052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536322"/>
            <a:ext cx="87849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Сухомлинский писал: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Жизнь детей  без музыки невозможна, как невозможна без игры и без сказки.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1" y="1412776"/>
            <a:ext cx="1626665" cy="162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517232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844824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5085184"/>
            <a:ext cx="1512168" cy="162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Придет к нам старая Яга,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Чтоб пакости нам сделать,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мы ей песенку споем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будем с нею бегать!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31C904-F7D4-46A6-82D6-8D8DCF82D2B2}" type="datetime1">
              <a:rPr lang="ru-RU" smtClean="0"/>
              <a:pPr>
                <a:defRPr/>
              </a:pPr>
              <a:t>28.01.2017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FDF20-24AA-43D6-8734-0BF43571331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6" name="Picture 2" descr="H:\Documents and Settings\Aida\Рабочий стол\НОвая ГРАФИКА сборник\КАРТИНКИ СБОРНИК_ школьные\__Flo1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109445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445224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92696"/>
            <a:ext cx="1626665" cy="162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157192"/>
            <a:ext cx="936104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618553" cy="61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5589240"/>
            <a:ext cx="980727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I:\Данные\презентация Е.И\колядки 2017\DSC053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20888"/>
            <a:ext cx="424847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:\Данные\презентация Е.И\колядки 2017\DSC0529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564904"/>
            <a:ext cx="4680520" cy="311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2002234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хоровод мы заведем,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Сыграем, спляшем снова!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Стихи расскажем и споем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 этом дне веселом</a:t>
            </a:r>
            <a:r>
              <a:rPr lang="ru-RU" sz="2800" dirty="0" smtClean="0"/>
              <a:t>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31C904-F7D4-46A6-82D6-8D8DCF82D2B2}" type="datetime1">
              <a:rPr lang="ru-RU" smtClean="0"/>
              <a:pPr>
                <a:defRPr/>
              </a:pPr>
              <a:t>28.01.2017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FDF20-24AA-43D6-8734-0BF435713317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6" name="Содержимое 5" descr="I:\Данные\презентация Е.И\колядки 2017\DSC0530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988840"/>
            <a:ext cx="5520845" cy="403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5085184"/>
            <a:ext cx="1008112" cy="120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76872"/>
            <a:ext cx="1878186" cy="187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836712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8507288" cy="572149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</a:t>
            </a:r>
            <a:r>
              <a:rPr lang="ru-RU" sz="28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Вот так живем в саду родном,</a:t>
            </a:r>
            <a:br>
              <a:rPr lang="ru-RU" sz="28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              Живем мы и не тужим.</a:t>
            </a:r>
            <a:br>
              <a:rPr lang="ru-RU" sz="28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             А с музыкою верной</a:t>
            </a:r>
            <a:br>
              <a:rPr lang="ru-RU" sz="28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                Мы все, конечно, дружим!</a:t>
            </a:r>
          </a:p>
          <a:p>
            <a:pPr>
              <a:buNone/>
            </a:pPr>
            <a:endParaRPr lang="ru-RU" sz="28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31C904-F7D4-46A6-82D6-8D8DCF82D2B2}" type="datetime1">
              <a:rPr lang="ru-RU" smtClean="0"/>
              <a:pPr>
                <a:defRPr/>
              </a:pPr>
              <a:t>28.01.2017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FDF20-24AA-43D6-8734-0BF435713317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6" name="Рисунок 5" descr="F:\SAM_1976.JPG"/>
          <p:cNvPicPr/>
          <p:nvPr/>
        </p:nvPicPr>
        <p:blipFill>
          <a:blip r:embed="rId2" cstate="print"/>
          <a:srcRect b="15254"/>
          <a:stretch>
            <a:fillRect/>
          </a:stretch>
        </p:blipFill>
        <p:spPr bwMode="auto">
          <a:xfrm>
            <a:off x="1115616" y="2204864"/>
            <a:ext cx="676875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844824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5805264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013176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332656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5834063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785812" y="548680"/>
            <a:ext cx="7929591" cy="1368152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dirty="0" smtClean="0">
                <a:solidFill>
                  <a:srgbClr val="0000FF"/>
                </a:solidFill>
                <a:latin typeface="Arial" pitchFamily="34" charset="0"/>
                <a:ea typeface="DejaVu Sans"/>
                <a:cs typeface="DejaVu Sans"/>
              </a:rPr>
              <a:t/>
            </a:r>
            <a:br>
              <a:rPr lang="ru-RU" sz="3200" dirty="0" smtClean="0">
                <a:solidFill>
                  <a:srgbClr val="0000FF"/>
                </a:solidFill>
                <a:latin typeface="Arial" pitchFamily="34" charset="0"/>
                <a:ea typeface="DejaVu Sans"/>
                <a:cs typeface="DejaVu Sans"/>
              </a:rPr>
            </a:br>
            <a:r>
              <a:rPr lang="ru-RU" sz="3200" dirty="0" smtClean="0">
                <a:solidFill>
                  <a:srgbClr val="0000FF"/>
                </a:solidFill>
                <a:latin typeface="Arial" pitchFamily="34" charset="0"/>
                <a:ea typeface="DejaVu Sans"/>
                <a:cs typeface="DejaVu Sans"/>
              </a:rPr>
              <a:t>Рекомендации для вовлечения родителей в совместную деятельность</a:t>
            </a:r>
            <a:r>
              <a:rPr lang="ru-RU" sz="4800" dirty="0" smtClean="0">
                <a:solidFill>
                  <a:srgbClr val="0000FF"/>
                </a:solidFill>
                <a:latin typeface="Arial" pitchFamily="34" charset="0"/>
                <a:ea typeface="DejaVu Sans"/>
                <a:cs typeface="DejaVu Sans"/>
              </a:rPr>
              <a:t/>
            </a:r>
            <a:br>
              <a:rPr lang="ru-RU" sz="4800" dirty="0" smtClean="0">
                <a:solidFill>
                  <a:srgbClr val="0000FF"/>
                </a:solidFill>
                <a:latin typeface="Arial" pitchFamily="34" charset="0"/>
                <a:ea typeface="DejaVu Sans"/>
                <a:cs typeface="DejaVu Sans"/>
              </a:rPr>
            </a:br>
            <a:endParaRPr lang="ru-RU" sz="4800" b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928802"/>
            <a:ext cx="8572560" cy="4572032"/>
          </a:xfrm>
        </p:spPr>
        <p:txBody>
          <a:bodyPr rtlCol="0">
            <a:normAutofit fontScale="92500" lnSpcReduction="10000"/>
          </a:bodyPr>
          <a:lstStyle/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Важно создать и использовать возможности для доверительного общения.</a:t>
            </a: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Нужно использовать различные виды деятельности и обмениваться информацией друг с другом.</a:t>
            </a: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Уделять время для совместных дискуссий с семьями.</a:t>
            </a: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Стараться внимательно слушать.</a:t>
            </a: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Важно вносить большое количество интересных ролей для родителей.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571480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3857628"/>
            <a:ext cx="71438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270892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5"/>
            <a:ext cx="8215369" cy="1500198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FF"/>
                </a:solidFill>
                <a:latin typeface="Arial" pitchFamily="34" charset="0"/>
                <a:ea typeface="DejaVu Sans"/>
                <a:cs typeface="Times New Roman" pitchFamily="18" charset="0"/>
              </a:rPr>
              <a:t>Советы, которые помогут активизировать участие родителей:</a:t>
            </a:r>
            <a:r>
              <a:rPr lang="ru-RU" sz="6000" dirty="0" smtClean="0">
                <a:solidFill>
                  <a:srgbClr val="0000FF"/>
                </a:solidFill>
                <a:latin typeface="Arial" pitchFamily="34" charset="0"/>
                <a:ea typeface="DejaVu Sans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0000FF"/>
                </a:solidFill>
                <a:latin typeface="Arial" pitchFamily="34" charset="0"/>
                <a:ea typeface="DejaVu Sans"/>
                <a:cs typeface="Times New Roman" pitchFamily="18" charset="0"/>
              </a:rPr>
            </a:br>
            <a:endParaRPr lang="ru-RU" sz="4800" b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643050"/>
            <a:ext cx="8031836" cy="4810286"/>
          </a:xfrm>
        </p:spPr>
        <p:txBody>
          <a:bodyPr rtlCol="0">
            <a:normAutofit fontScale="70000" lnSpcReduction="20000"/>
          </a:bodyPr>
          <a:lstStyle/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Проявляйте взаимное уважение друг к другу. </a:t>
            </a: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Поощряйте инициативу, творчество и фантазию родителей, помогайте им.</a:t>
            </a: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 Привлекайте родителей, к занимательным мероприятиям детского сада.</a:t>
            </a: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Используйте разнообразные виды участия родителей, проявляйте чуткость и понимание.</a:t>
            </a: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Помните!!! У всех людей - разные ресурсы и образ жизни. Что свойственно одному человеку, не подходит другому.</a:t>
            </a: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Позвольте родителям самим выбирать, какую помощь они могут оказать детскому саду.</a:t>
            </a: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Доводите до сведения родителей, что их участие в жизни ДОУ ценится, а любая помощь с их стороны приветствуется.</a:t>
            </a:r>
          </a:p>
          <a:p>
            <a:pPr algn="l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FF"/>
                </a:solidFill>
              </a:rPr>
              <a:t>Будьте терпеливыми к ним.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4286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94928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2980927"/>
          </a:xfrm>
        </p:spPr>
        <p:txBody>
          <a:bodyPr/>
          <a:lstStyle/>
          <a:p>
            <a:pPr algn="ctr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000" b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31C904-F7D4-46A6-82D6-8D8DCF82D2B2}" type="datetime1">
              <a:rPr lang="ru-RU" smtClean="0"/>
              <a:pPr>
                <a:defRPr/>
              </a:pPr>
              <a:t>28.01.2017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FDF20-24AA-43D6-8734-0BF435713317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pic>
        <p:nvPicPr>
          <p:cNvPr id="6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140968"/>
            <a:ext cx="93610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013176"/>
            <a:ext cx="93610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221088"/>
            <a:ext cx="1656184" cy="216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844824"/>
            <a:ext cx="1159789" cy="151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836712"/>
            <a:ext cx="720080" cy="94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0648"/>
            <a:ext cx="1728191" cy="17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C2A343-463E-43A5-BCA1-1B0C5B6DF092}" type="datetime1">
              <a:rPr lang="ru-RU"/>
              <a:pPr>
                <a:defRPr/>
              </a:pPr>
              <a:t>28.01.2017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91864-D66B-4EA5-A53C-EE466659ED52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6" name="malenkaya_strana_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419600" y="37099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443914" cy="5857916"/>
          </a:xfrm>
        </p:spPr>
        <p:txBody>
          <a:bodyPr/>
          <a:lstStyle/>
          <a:p>
            <a:pPr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600" b="1" dirty="0" smtClean="0"/>
              <a:t>Взаимодействие музыкального руководителя ДОУ с родителями</a:t>
            </a:r>
          </a:p>
          <a:p>
            <a:pPr>
              <a:buNone/>
            </a:pPr>
            <a:endParaRPr lang="ru-RU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</p:txBody>
      </p:sp>
      <p:sp>
        <p:nvSpPr>
          <p:cNvPr id="7" name="Выноска-облако 6"/>
          <p:cNvSpPr/>
          <p:nvPr/>
        </p:nvSpPr>
        <p:spPr>
          <a:xfrm>
            <a:off x="611560" y="404664"/>
            <a:ext cx="7920880" cy="1872208"/>
          </a:xfrm>
          <a:prstGeom prst="cloudCallout">
            <a:avLst>
              <a:gd name="adj1" fmla="val -52621"/>
              <a:gd name="adj2" fmla="val 47515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512" y="2276872"/>
            <a:ext cx="338437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419872" y="2348880"/>
            <a:ext cx="54006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Цель:</a:t>
            </a:r>
          </a:p>
          <a:p>
            <a:r>
              <a:rPr lang="ru-RU" sz="2400" dirty="0" smtClean="0"/>
              <a:t>Поиск новых форм сотрудничества музыкального руководителя с родителями. Акцентирование внимания на сохранении преемственности между семьей и дошкольным учреждением в подходах к решению задач музыкального образования детей.</a:t>
            </a:r>
            <a:endParaRPr lang="ru-RU" sz="2400" dirty="0"/>
          </a:p>
        </p:txBody>
      </p:sp>
      <p:pic>
        <p:nvPicPr>
          <p:cNvPr id="10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5589240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700808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5589240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C2A343-463E-43A5-BCA1-1B0C5B6DF092}" type="datetime1">
              <a:rPr lang="ru-RU"/>
              <a:pPr>
                <a:defRPr/>
              </a:pPr>
              <a:t>28.01.2017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91864-D66B-4EA5-A53C-EE466659ED52}" type="slidenum">
              <a:rPr lang="ru-RU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987824" y="37560792"/>
          <a:ext cx="208280" cy="437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528332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аправления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44659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Информирование родителей о ходе образовательного процесса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7036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Повышение компетентности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родителей в области воспитания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26295"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Совместная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деятельность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3" descr="H:\Documents and Settings\Aida\Рабочий стол\НОвая ГРАФИКА сборник\КАРТИНКИ СБОРНИК_ школьные\flow5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373216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476672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517232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699792" y="548680"/>
            <a:ext cx="3024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96752"/>
            <a:ext cx="864096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-Развивать музыкально-художественную деятельность родителей и приобщать их к музыкальному искусству.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-Вовлечь родителей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-образовательный процесс.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-Разнообразить формы дифференцированной роботы с родителями, чтобы пробудить интерес к жизни детей в дошкольном учреждении.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-Учить родителей совместной музыкальной, творческой и игровой деятельности со своими детьми.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</p:txBody>
      </p:sp>
      <p:pic>
        <p:nvPicPr>
          <p:cNvPr id="13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22920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5373216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8058179" cy="2071701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  <a:cs typeface="Consolas" pitchFamily="49" charset="0"/>
              </a:rPr>
              <a:t>Основные формы работы с родителями: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b="1" dirty="0" smtClean="0"/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589240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3284984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94928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857496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44" y="1700808"/>
          <a:ext cx="7786742" cy="400156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58680"/>
                <a:gridCol w="7128062"/>
              </a:tblGrid>
              <a:tr h="741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1.</a:t>
                      </a:r>
                      <a:endParaRPr lang="ru-RU" sz="2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Совместные праздники и досуги.</a:t>
                      </a:r>
                      <a:endParaRPr lang="ru-RU" sz="2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741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2.</a:t>
                      </a:r>
                      <a:endParaRPr lang="ru-RU" sz="2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Групповые и общие родительские собрания </a:t>
                      </a:r>
                      <a:endParaRPr lang="ru-RU" sz="2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741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3.</a:t>
                      </a:r>
                      <a:endParaRPr lang="ru-RU" sz="2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Индивидуальные и групповые консультации </a:t>
                      </a:r>
                      <a:endParaRPr lang="ru-RU" sz="2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741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cap="all" spc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4.</a:t>
                      </a:r>
                      <a:endParaRPr lang="ru-RU" sz="2600" b="1" cap="all" spc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Дни открытых дверей </a:t>
                      </a:r>
                      <a:endParaRPr lang="ru-RU" sz="2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94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5.</a:t>
                      </a:r>
                      <a:endParaRPr lang="ru-RU" sz="2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cap="all" spc="0" dirty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Наглядная агитация</a:t>
                      </a:r>
                      <a:endParaRPr lang="ru-RU" sz="26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764704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2924944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00042"/>
            <a:ext cx="8534752" cy="2856950"/>
          </a:xfrm>
        </p:spPr>
        <p:txBody>
          <a:bodyPr rtlCol="0"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Открытые занятия с детьми в ДОУ для родителей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 родителей со структурой и спецификой проведения занятий в ДОУ.</a:t>
            </a:r>
          </a:p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при проведении занятия может включить в него элемент беседы с родителями </a:t>
            </a:r>
            <a:r>
              <a:rPr lang="ru-RU" sz="28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(ребенок может рассказать что-то новое гостю, ввести его в круг своих интересов)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5500688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836712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5786454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941168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Колосок\ФОТО\2016 г\фото посадка кедропарка\кедропарк\DSC04432.JPG"/>
          <p:cNvPicPr/>
          <p:nvPr/>
        </p:nvPicPr>
        <p:blipFill>
          <a:blip r:embed="rId4" cstate="print"/>
          <a:srcRect l="10674"/>
          <a:stretch>
            <a:fillRect/>
          </a:stretch>
        </p:blipFill>
        <p:spPr bwMode="auto">
          <a:xfrm>
            <a:off x="1331640" y="3284984"/>
            <a:ext cx="28357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Колосок\ФОТО\детсад\фото к 230 летию\SDC13829.JPG"/>
          <p:cNvPicPr/>
          <p:nvPr/>
        </p:nvPicPr>
        <p:blipFill>
          <a:blip r:embed="rId5" cstate="print"/>
          <a:srcRect l="24181" t="7089" r="18957"/>
          <a:stretch>
            <a:fillRect/>
          </a:stretch>
        </p:blipFill>
        <p:spPr bwMode="auto">
          <a:xfrm>
            <a:off x="5148064" y="3356992"/>
            <a:ext cx="275420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92487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2800" dirty="0" smtClean="0"/>
              <a:t>В нашем детском саду осуществляется тесное сотрудничество с родителями, отношения с которыми строятся по принципу доверительного партнерства , моральной поддержки и взаимопонимания. Мы опираемся на родителей не только как на помощников детского учреждения, а как на равноправных участников формирования детской личности.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31C904-F7D4-46A6-82D6-8D8DCF82D2B2}" type="datetime1">
              <a:rPr lang="ru-RU" smtClean="0"/>
              <a:pPr>
                <a:defRPr/>
              </a:pPr>
              <a:t>28.01.2017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FDF20-24AA-43D6-8734-0BF43571331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6" name="Рисунок 5" descr="G:\Данные\презентация Е.И\наши праздники\DSC051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60648"/>
            <a:ext cx="38164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48680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0034" y="836712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00808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5517232"/>
            <a:ext cx="636630" cy="83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8001056" cy="5715040"/>
          </a:xfrm>
        </p:spPr>
        <p:txBody>
          <a:bodyPr rtlCol="0">
            <a:normAutofit fontScale="70000" lnSpcReduction="2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Педагогические беседы с родителями</a:t>
            </a:r>
            <a:endParaRPr lang="ru-RU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наиболее доступная форма установления связи педагога с семьей, она может использоваться как самостоятельно, так и в сочетании с другими формами: беседа при посещении семей, на родительском собрании, консультации.</a:t>
            </a:r>
          </a:p>
          <a:p>
            <a:endParaRPr lang="ru-RU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оказать родителям своевременную помощь по тому или иному вопросу воспитания, способствовать достижению единой точки зрения по этим вопросам.</a:t>
            </a:r>
          </a:p>
          <a:p>
            <a:endParaRPr lang="ru-RU" sz="36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Рекомендуется при проведении беседы выбирать наиболее подходящие условия и начинать ее с нейтральных вопросов, затем переходить непосредственно к главным темам.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286388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357166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31C904-F7D4-46A6-82D6-8D8DCF82D2B2}" type="datetime1">
              <a:rPr lang="ru-RU" smtClean="0"/>
              <a:pPr>
                <a:defRPr/>
              </a:pPr>
              <a:t>28.01.2017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FDF20-24AA-43D6-8734-0BF43571331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6" name="Рисунок 5" descr="H:\DSCN01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404665"/>
            <a:ext cx="3960439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:\DSC03595.JPG"/>
          <p:cNvPicPr/>
          <p:nvPr/>
        </p:nvPicPr>
        <p:blipFill>
          <a:blip r:embed="rId3" cstate="print"/>
          <a:srcRect r="25732" b="26728"/>
          <a:stretch>
            <a:fillRect/>
          </a:stretch>
        </p:blipFill>
        <p:spPr bwMode="auto">
          <a:xfrm>
            <a:off x="4283968" y="2708920"/>
            <a:ext cx="4415344" cy="362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5589240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548680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23528" y="3789040"/>
            <a:ext cx="36541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Всюду с нами музыка рядышком живёт, </a:t>
            </a:r>
            <a:br>
              <a:rPr lang="ru-RU" dirty="0" smtClean="0"/>
            </a:br>
            <a:r>
              <a:rPr lang="ru-RU" dirty="0" smtClean="0"/>
              <a:t>В старой доброй скрипочке</a:t>
            </a:r>
          </a:p>
          <a:p>
            <a:r>
              <a:rPr lang="ru-RU" dirty="0" smtClean="0"/>
              <a:t> свой мотив несёт </a:t>
            </a:r>
            <a:br>
              <a:rPr lang="ru-RU" dirty="0" smtClean="0"/>
            </a:br>
            <a:r>
              <a:rPr lang="ru-RU" dirty="0" smtClean="0"/>
              <a:t>Крылья есть у музыки</a:t>
            </a:r>
          </a:p>
          <a:p>
            <a:r>
              <a:rPr lang="ru-RU" dirty="0" smtClean="0"/>
              <a:t> если грустно вам, </a:t>
            </a:r>
            <a:br>
              <a:rPr lang="ru-RU" dirty="0" smtClean="0"/>
            </a:br>
            <a:r>
              <a:rPr lang="ru-RU" dirty="0" smtClean="0"/>
              <a:t>Вас поднимет музыка прямо к облакам.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90872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здник детский 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1</Template>
  <TotalTime>370</TotalTime>
  <Words>744</Words>
  <Application>Microsoft Office PowerPoint</Application>
  <PresentationFormat>Экран (4:3)</PresentationFormat>
  <Paragraphs>120</Paragraphs>
  <Slides>27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Праздник детский 1</vt:lpstr>
      <vt:lpstr>МУНИЦИПАЛЬНОЕ БЮДЖЕТНОЕ ДОШКОЛЬНОЕ ОБРАЗОВАТЕЛЬНОЕ УЧРЕЖДЕНИЕ ДЕТСКИЙ САД «КОЛОСОК»</vt:lpstr>
      <vt:lpstr>«Тонкость ощущения человека, эмоциональная восприимчивость, впечатлительность, чуткость, сопереживание, проникновение в духовный мир другого человека – всё это постигается прежде всего в семье»                               В.А. Сухомлинский</vt:lpstr>
      <vt:lpstr>Слайд 3</vt:lpstr>
      <vt:lpstr>Слайд 4</vt:lpstr>
      <vt:lpstr>Основные формы работы с родителями: </vt:lpstr>
      <vt:lpstr>Слайд 6</vt:lpstr>
      <vt:lpstr>Слайд 7</vt:lpstr>
      <vt:lpstr>Слайд 8</vt:lpstr>
      <vt:lpstr>Слайд 9</vt:lpstr>
      <vt:lpstr>Слайд 10</vt:lpstr>
      <vt:lpstr>Слайд 11</vt:lpstr>
      <vt:lpstr>Игровые тренинги с родителями! </vt:lpstr>
      <vt:lpstr>Открытые занятия с родителями!</vt:lpstr>
      <vt:lpstr>Слайд 14</vt:lpstr>
      <vt:lpstr>Влияние семьи на развитие ребенка. Семья для ребенка — это место его рождения и основная среда обитания. Она определяет очень многое в жизни ребенка. Связь между родителями и детьми относится к наиболее сильным человеческим связям. </vt:lpstr>
      <vt:lpstr>Любовь родителей — величайший и незаменимый источник духовного и эмоционального развития ребенка, его нравственных качеств, чувства уверенности в себе, позитивного восприятия мира. </vt:lpstr>
      <vt:lpstr>Слайд 17</vt:lpstr>
      <vt:lpstr>-  -изготовление нетрадиционных музыкальных инструментов </vt:lpstr>
      <vt:lpstr>Слайд 19</vt:lpstr>
      <vt:lpstr>Слайд 20</vt:lpstr>
      <vt:lpstr>Слайд 21</vt:lpstr>
      <vt:lpstr>  Придет к нам старая Яга, Чтоб пакости нам сделать, А мы ей песенку споем И будем с нею бегать! </vt:lpstr>
      <vt:lpstr> И хоровод мы заведем, Сыграем, спляшем снова! Стихи расскажем и споем Об этом дне веселом! </vt:lpstr>
      <vt:lpstr>Слайд 24</vt:lpstr>
      <vt:lpstr> Рекомендации для вовлечения родителей в совместную деятельность </vt:lpstr>
      <vt:lpstr> Советы, которые помогут активизировать участие родителей: 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vovan</dc:creator>
  <dc:description>http://aida.ucoz.ru</dc:description>
  <cp:lastModifiedBy>Ирина</cp:lastModifiedBy>
  <cp:revision>51</cp:revision>
  <dcterms:created xsi:type="dcterms:W3CDTF">2012-03-04T15:21:00Z</dcterms:created>
  <dcterms:modified xsi:type="dcterms:W3CDTF">2017-01-28T06:47:48Z</dcterms:modified>
  <cp:category>шаблоны к Powerpoint</cp:category>
</cp:coreProperties>
</file>